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85" r:id="rId2"/>
    <p:sldId id="302" r:id="rId3"/>
    <p:sldId id="303" r:id="rId4"/>
    <p:sldId id="307" r:id="rId5"/>
    <p:sldId id="305" r:id="rId6"/>
    <p:sldId id="274" r:id="rId7"/>
    <p:sldId id="308" r:id="rId8"/>
    <p:sldId id="309" r:id="rId9"/>
    <p:sldId id="310" r:id="rId10"/>
    <p:sldId id="323" r:id="rId11"/>
    <p:sldId id="322" r:id="rId12"/>
    <p:sldId id="318" r:id="rId13"/>
    <p:sldId id="327" r:id="rId14"/>
    <p:sldId id="283" r:id="rId15"/>
    <p:sldId id="326" r:id="rId16"/>
    <p:sldId id="313" r:id="rId17"/>
    <p:sldId id="314" r:id="rId18"/>
    <p:sldId id="315" r:id="rId19"/>
    <p:sldId id="317" r:id="rId20"/>
    <p:sldId id="321" r:id="rId21"/>
    <p:sldId id="325" r:id="rId22"/>
  </p:sldIdLst>
  <p:sldSz cx="13817600" cy="7772400"/>
  <p:notesSz cx="6858000" cy="9144000"/>
  <p:defaultTextStyle>
    <a:defPPr>
      <a:defRPr lang="en-US"/>
    </a:defPPr>
    <a:lvl1pPr marL="0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292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586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7879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173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6466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5758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052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4344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43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4D2B"/>
    <a:srgbClr val="C10065"/>
    <a:srgbClr val="CC006A"/>
    <a:srgbClr val="404140"/>
    <a:srgbClr val="DAD490"/>
    <a:srgbClr val="E1963E"/>
    <a:srgbClr val="7F7F7F"/>
    <a:srgbClr val="E57D30"/>
    <a:srgbClr val="092529"/>
    <a:srgbClr val="55A8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5994" autoAdjust="0"/>
  </p:normalViewPr>
  <p:slideViewPr>
    <p:cSldViewPr snapToGrid="0" snapToObjects="1">
      <p:cViewPr varScale="1">
        <p:scale>
          <a:sx n="138" d="100"/>
          <a:sy n="138" d="100"/>
        </p:scale>
        <p:origin x="480" y="80"/>
      </p:cViewPr>
      <p:guideLst>
        <p:guide orient="horz" pos="2448"/>
        <p:guide pos="43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65" d="100"/>
          <a:sy n="65" d="100"/>
        </p:scale>
        <p:origin x="315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7E51A5-B478-1E40-8CBB-0DAA8831E99D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AD578-DED7-9640-8F31-2B6A02B2A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78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D587F-861E-6740-9643-E3DDAE89B8D6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32F50-0B60-B34B-8422-4E195A5AE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43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39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79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49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23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7816145" y="1"/>
            <a:ext cx="6001456" cy="77724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1949512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82" y="6733969"/>
            <a:ext cx="3520440" cy="78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3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45328" y="2799373"/>
            <a:ext cx="9744199" cy="101566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/>
          <a:p>
            <a:r>
              <a:rPr lang="en-US" dirty="0"/>
              <a:t>Section Header Goes Here</a:t>
            </a:r>
          </a:p>
        </p:txBody>
      </p:sp>
      <p:sp>
        <p:nvSpPr>
          <p:cNvPr id="4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445328" y="4381997"/>
            <a:ext cx="9744199" cy="486543"/>
          </a:xfrm>
        </p:spPr>
        <p:txBody>
          <a:bodyPr wrap="square">
            <a:sp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1"/>
            <a:ext cx="2572933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0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036701" y="2797385"/>
            <a:ext cx="9744199" cy="1015663"/>
          </a:xfrm>
          <a:prstGeom prst="rect">
            <a:avLst/>
          </a:prstGeom>
        </p:spPr>
        <p:txBody>
          <a:bodyPr vert="horz" wrap="square" lIns="91440" tIns="91440" rIns="91440" bIns="91440" rtlCol="0" anchor="ctr" anchorCtr="0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 </a:t>
            </a:r>
            <a:r>
              <a:rPr lang="en-US"/>
              <a:t>Goes Here.”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" t="28562" r="1" b="57447"/>
          <a:stretch/>
        </p:blipFill>
        <p:spPr>
          <a:xfrm>
            <a:off x="246888" y="6034881"/>
            <a:ext cx="13267944" cy="18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04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742950" y="2728873"/>
            <a:ext cx="3604654" cy="627864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796748"/>
            <a:ext cx="13817600" cy="617143"/>
            <a:chOff x="0" y="6739600"/>
            <a:chExt cx="13817600" cy="617143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229" y="6739600"/>
              <a:ext cx="617143" cy="617143"/>
            </a:xfrm>
            <a:prstGeom prst="rect">
              <a:avLst/>
            </a:prstGeom>
          </p:spPr>
        </p:pic>
      </p:grp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5106473" y="2728873"/>
            <a:ext cx="3604654" cy="627864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9469996" y="2728873"/>
            <a:ext cx="3604654" cy="627864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9144000" y="0"/>
            <a:ext cx="4673600" cy="77724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560560" y="2842090"/>
            <a:ext cx="3840480" cy="533740"/>
          </a:xfrm>
          <a:prstGeom prst="rect">
            <a:avLst/>
          </a:prstGeom>
        </p:spPr>
        <p:txBody>
          <a:bodyPr vert="horz" wrap="square" lIns="101858" tIns="50929" rIns="101858" bIns="50929" rtlCol="0" anchor="b" anchorCtr="0">
            <a:spAutoFit/>
          </a:bodyPr>
          <a:lstStyle>
            <a:lvl1pPr algn="ctr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9560560" y="3886200"/>
            <a:ext cx="3840480" cy="500458"/>
          </a:xfrm>
        </p:spPr>
        <p:txBody>
          <a:bodyPr wrap="square">
            <a:spAutoFit/>
          </a:bodyPr>
          <a:lstStyle>
            <a:lvl1pPr marL="0" indent="0" algn="ctr">
              <a:lnSpc>
                <a:spcPct val="114000"/>
              </a:lnSpc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Supporting text goes here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2416" y="6948176"/>
            <a:ext cx="488944" cy="48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9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21745" y="982462"/>
            <a:ext cx="4862405" cy="1794085"/>
          </a:xfrm>
        </p:spPr>
        <p:txBody>
          <a:bodyPr anchor="t" anchorCtr="0"/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1745" y="3052261"/>
            <a:ext cx="4862404" cy="19759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105893" y="0"/>
            <a:ext cx="7711707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9127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33452" y="982462"/>
            <a:ext cx="4862405" cy="1794085"/>
          </a:xfrm>
        </p:spPr>
        <p:txBody>
          <a:bodyPr anchor="t" anchorCtr="0"/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3452" y="3052261"/>
            <a:ext cx="4862404" cy="19759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2" y="0"/>
            <a:ext cx="7711707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19440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3817600" cy="64008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00424" y="6654703"/>
            <a:ext cx="13016751" cy="779320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4396"/>
            </a:lvl1pPr>
          </a:lstStyle>
          <a:p>
            <a:r>
              <a:rPr lang="en-US" dirty="0"/>
              <a:t>Headline Copy Here</a:t>
            </a:r>
          </a:p>
        </p:txBody>
      </p:sp>
    </p:spTree>
    <p:extLst>
      <p:ext uri="{BB962C8B-B14F-4D97-AF65-F5344CB8AC3E}">
        <p14:creationId xmlns:p14="http://schemas.microsoft.com/office/powerpoint/2010/main" val="27545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3817600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64364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9150030" y="2317590"/>
            <a:ext cx="4039498" cy="1286510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3846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150030" y="3729514"/>
            <a:ext cx="4039498" cy="970526"/>
          </a:xfrm>
        </p:spPr>
        <p:txBody>
          <a:bodyPr wrap="square">
            <a:spAutoFit/>
          </a:bodyPr>
          <a:lstStyle>
            <a:lvl1pPr marL="0" indent="0" algn="l">
              <a:lnSpc>
                <a:spcPct val="114000"/>
              </a:lnSpc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1269232" y="1443039"/>
            <a:ext cx="6863004" cy="499626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chart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02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93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7816145" y="1"/>
            <a:ext cx="6001456" cy="77724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1949512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986681" y="6869532"/>
            <a:ext cx="3202843" cy="5120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786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797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Do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729343" y="4199229"/>
            <a:ext cx="12561453" cy="1107996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0" r="31394"/>
          <a:stretch/>
        </p:blipFill>
        <p:spPr>
          <a:xfrm>
            <a:off x="8406691" y="0"/>
            <a:ext cx="5410909" cy="756621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881743" y="5936778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9" y="6320940"/>
            <a:ext cx="3520440" cy="78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2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729343" y="4199229"/>
            <a:ext cx="12561453" cy="1107996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81743" y="5936778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9" y="6320940"/>
            <a:ext cx="3520440" cy="787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937515" y="-1"/>
            <a:ext cx="6880085" cy="77724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729343" y="4198802"/>
            <a:ext cx="12561453" cy="1107996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6000" dirty="0">
                <a:solidFill>
                  <a:schemeClr val="tx2"/>
                </a:solidFill>
                <a:latin typeface="+mj-lt"/>
              </a:rPr>
              <a:t>Thank you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81743" y="5936351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9" y="6320941"/>
            <a:ext cx="3520440" cy="7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6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937515" y="-1"/>
            <a:ext cx="6880085" cy="77724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1949512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82" y="6733969"/>
            <a:ext cx="3520440" cy="787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937515" y="-1"/>
            <a:ext cx="6880085" cy="77724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1949512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986681" y="6869532"/>
            <a:ext cx="3202843" cy="5120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C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1349192" y="1236134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2093575" y="-474133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2186621" y="-795867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tx2"/>
                </a:solidFill>
                <a:latin typeface="+mj-lt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28074" y="5369311"/>
            <a:ext cx="12561452" cy="480131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82" y="6733969"/>
            <a:ext cx="3520440" cy="7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Unit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1349192" y="1236134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2093575" y="-474133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2186621" y="-795867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tx2"/>
                </a:solidFill>
                <a:latin typeface="+mj-lt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28074" y="5369311"/>
            <a:ext cx="12561452" cy="480131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9986681" y="6869532"/>
            <a:ext cx="3202843" cy="5120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730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8075" y="905259"/>
            <a:ext cx="12561453" cy="101566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628075" y="2487883"/>
            <a:ext cx="12561453" cy="2015552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4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28075" y="905259"/>
            <a:ext cx="12561453" cy="101566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593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45328" y="2799373"/>
            <a:ext cx="9744199" cy="101566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Header Goes Here</a:t>
            </a:r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445328" y="4381997"/>
            <a:ext cx="9744199" cy="517065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0"/>
            <a:ext cx="2572932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21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075" y="905259"/>
            <a:ext cx="12561453" cy="101566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074" y="2487883"/>
            <a:ext cx="12561453" cy="3093154"/>
          </a:xfrm>
          <a:prstGeom prst="rect">
            <a:avLst/>
          </a:prstGeom>
        </p:spPr>
        <p:txBody>
          <a:bodyPr vert="horz" lIns="91440" tIns="91440" rIns="91440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5733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8" r:id="rId2"/>
    <p:sldLayoutId id="2147483689" r:id="rId3"/>
    <p:sldLayoutId id="2147483690" r:id="rId4"/>
    <p:sldLayoutId id="2147483665" r:id="rId5"/>
    <p:sldLayoutId id="2147483679" r:id="rId6"/>
    <p:sldLayoutId id="2147483649" r:id="rId7"/>
    <p:sldLayoutId id="2147483666" r:id="rId8"/>
    <p:sldLayoutId id="2147483668" r:id="rId9"/>
    <p:sldLayoutId id="2147483683" r:id="rId10"/>
    <p:sldLayoutId id="2147483687" r:id="rId11"/>
    <p:sldLayoutId id="2147483688" r:id="rId12"/>
    <p:sldLayoutId id="2147483669" r:id="rId13"/>
    <p:sldLayoutId id="2147483650" r:id="rId14"/>
    <p:sldLayoutId id="2147483686" r:id="rId15"/>
    <p:sldLayoutId id="2147483661" r:id="rId16"/>
    <p:sldLayoutId id="2147483680" r:id="rId17"/>
    <p:sldLayoutId id="2147483670" r:id="rId18"/>
    <p:sldLayoutId id="2147483681" r:id="rId19"/>
    <p:sldLayoutId id="2147483691" r:id="rId20"/>
    <p:sldLayoutId id="2147483682" r:id="rId21"/>
    <p:sldLayoutId id="2147483677" r:id="rId22"/>
    <p:sldLayoutId id="2147483692" r:id="rId23"/>
    <p:sldLayoutId id="2147483672" r:id="rId24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699614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Century Gothic" charset="0"/>
          <a:cs typeface="Century Gothic" charset="0"/>
        </a:defRPr>
      </a:lvl1pPr>
    </p:titleStyle>
    <p:bodyStyle>
      <a:lvl1pPr marL="524712" indent="-524712" algn="l" defTabSz="69961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/>
        <a:buChar char="•"/>
        <a:defRPr sz="1800" b="0" kern="1200">
          <a:solidFill>
            <a:schemeClr val="tx1"/>
          </a:solidFill>
          <a:latin typeface="+mn-lt"/>
          <a:ea typeface="Franklin Gothic Book" charset="0"/>
          <a:cs typeface="Franklin Gothic Book" charset="0"/>
        </a:defRPr>
      </a:lvl1pPr>
      <a:lvl2pPr marL="1136875" indent="-437261" algn="l" defTabSz="699614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Char char="–"/>
        <a:defRPr sz="1600" b="0" kern="1200">
          <a:solidFill>
            <a:schemeClr val="tx1"/>
          </a:solidFill>
          <a:latin typeface="+mn-lt"/>
          <a:ea typeface="Franklin Gothic Book" charset="0"/>
          <a:cs typeface="Franklin Gothic Book" charset="0"/>
        </a:defRPr>
      </a:lvl2pPr>
      <a:lvl3pPr marL="1749040" indent="-349807" algn="l" defTabSz="699614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Char char="•"/>
        <a:defRPr sz="1600" b="0" kern="1200">
          <a:solidFill>
            <a:schemeClr val="tx1"/>
          </a:solidFill>
          <a:latin typeface="+mn-lt"/>
          <a:ea typeface="Franklin Gothic Book" charset="0"/>
          <a:cs typeface="Franklin Gothic Book" charset="0"/>
        </a:defRPr>
      </a:lvl3pPr>
      <a:lvl4pPr marL="2448655" indent="-349807" algn="l" defTabSz="699614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Char char="–"/>
        <a:defRPr sz="1600" b="0" kern="1200">
          <a:solidFill>
            <a:schemeClr val="tx1"/>
          </a:solidFill>
          <a:latin typeface="+mn-lt"/>
          <a:ea typeface="Franklin Gothic Book" charset="0"/>
          <a:cs typeface="Franklin Gothic Book" charset="0"/>
        </a:defRPr>
      </a:lvl4pPr>
      <a:lvl5pPr marL="3148272" indent="-349807" algn="l" defTabSz="699614" rtl="0" eaLnBrk="1" latinLnBrk="0" hangingPunct="1">
        <a:spcBef>
          <a:spcPct val="20000"/>
        </a:spcBef>
        <a:buFont typeface="Arial"/>
        <a:buChar char="»"/>
        <a:defRPr sz="1648" b="0" kern="1200">
          <a:solidFill>
            <a:schemeClr val="accent6">
              <a:lumMod val="75000"/>
            </a:schemeClr>
          </a:solidFill>
          <a:latin typeface="Franklin Gothic Book" charset="0"/>
          <a:ea typeface="Franklin Gothic Book" charset="0"/>
          <a:cs typeface="Franklin Gothic Book" charset="0"/>
        </a:defRPr>
      </a:lvl5pPr>
      <a:lvl6pPr marL="3847888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6pPr>
      <a:lvl7pPr marL="4547505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7pPr>
      <a:lvl8pPr marL="5247119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8pPr>
      <a:lvl9pPr marL="5946736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1pPr>
      <a:lvl2pPr marL="699614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2pPr>
      <a:lvl3pPr marL="1399232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3pPr>
      <a:lvl4pPr marL="2098847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4pPr>
      <a:lvl5pPr marL="2798465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5pPr>
      <a:lvl6pPr marL="3498080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6pPr>
      <a:lvl7pPr marL="4197695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7pPr>
      <a:lvl8pPr marL="4897312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8pPr>
      <a:lvl9pPr marL="5596926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0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28075" y="2695562"/>
            <a:ext cx="12561453" cy="2031325"/>
          </a:xfrm>
        </p:spPr>
        <p:txBody>
          <a:bodyPr/>
          <a:lstStyle/>
          <a:p>
            <a:r>
              <a:rPr lang="en-US" b="0" i="0" dirty="0">
                <a:solidFill>
                  <a:srgbClr val="DCDDDE"/>
                </a:solidFill>
                <a:effectLst/>
                <a:latin typeface="Whitney"/>
              </a:rPr>
              <a:t>Visualization of 3D </a:t>
            </a:r>
          </a:p>
          <a:p>
            <a:r>
              <a:rPr lang="en-US" b="0" i="0" dirty="0">
                <a:solidFill>
                  <a:srgbClr val="DCDDDE"/>
                </a:solidFill>
                <a:effectLst/>
                <a:latin typeface="Whitney"/>
              </a:rPr>
              <a:t>data for Education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28074" y="5369311"/>
            <a:ext cx="12561452" cy="452945"/>
          </a:xfrm>
        </p:spPr>
        <p:txBody>
          <a:bodyPr/>
          <a:lstStyle/>
          <a:p>
            <a:r>
              <a:rPr lang="en-US" dirty="0"/>
              <a:t>CS567 - Fall 2021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C6F0EAA-ABB7-49D6-9874-5ECD0D0B64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77838" y="71326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2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Tm="10691">
        <p:fade/>
      </p:transition>
    </mc:Choice>
    <mc:Fallback>
      <p:transition advTm="106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075" y="311327"/>
            <a:ext cx="12561453" cy="1015663"/>
          </a:xfrm>
        </p:spPr>
        <p:txBody>
          <a:bodyPr/>
          <a:lstStyle/>
          <a:p>
            <a:r>
              <a:rPr lang="en-US" dirty="0"/>
              <a:t>Elon Musk’s earning rate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55F7E1-95CD-4A0F-B30D-1DF08950A422}"/>
              </a:ext>
            </a:extLst>
          </p:cNvPr>
          <p:cNvSpPr txBox="1"/>
          <p:nvPr/>
        </p:nvSpPr>
        <p:spPr>
          <a:xfrm>
            <a:off x="1391750" y="2107903"/>
            <a:ext cx="1192990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i="0" dirty="0">
                <a:solidFill>
                  <a:srgbClr val="00B050"/>
                </a:solidFill>
                <a:effectLst/>
                <a:latin typeface="proximabold "/>
              </a:rPr>
              <a:t>$2,284,044,884.00</a:t>
            </a:r>
            <a:r>
              <a:rPr lang="en-US" sz="4000" b="0" i="0" dirty="0">
                <a:solidFill>
                  <a:srgbClr val="00BA95"/>
                </a:solidFill>
                <a:effectLst/>
                <a:latin typeface="proximabold "/>
              </a:rPr>
              <a:t>	</a:t>
            </a:r>
            <a:r>
              <a:rPr lang="en-US" sz="4000" b="0" i="0" dirty="0">
                <a:solidFill>
                  <a:srgbClr val="4A5568"/>
                </a:solidFill>
                <a:effectLst/>
                <a:latin typeface="proximabold "/>
              </a:rPr>
              <a:t>Per Year</a:t>
            </a:r>
          </a:p>
          <a:p>
            <a:r>
              <a:rPr lang="en-US" sz="4000" b="0" i="0" dirty="0">
                <a:solidFill>
                  <a:srgbClr val="00B050"/>
                </a:solidFill>
                <a:effectLst/>
                <a:latin typeface="proximabold "/>
              </a:rPr>
              <a:t>$6,257,657.00 </a:t>
            </a:r>
            <a:r>
              <a:rPr lang="en-US" sz="4000" b="0" i="0" dirty="0">
                <a:solidFill>
                  <a:srgbClr val="00BA95"/>
                </a:solidFill>
                <a:effectLst/>
                <a:latin typeface="proximabold "/>
              </a:rPr>
              <a:t>		</a:t>
            </a:r>
            <a:r>
              <a:rPr lang="en-US" sz="4000" b="0" i="0" dirty="0">
                <a:solidFill>
                  <a:srgbClr val="4A5568"/>
                </a:solidFill>
                <a:effectLst/>
                <a:latin typeface="proximabold "/>
              </a:rPr>
              <a:t>Per Day</a:t>
            </a:r>
          </a:p>
          <a:p>
            <a:r>
              <a:rPr lang="en-US" sz="4000" b="0" i="0" dirty="0">
                <a:solidFill>
                  <a:srgbClr val="00B050"/>
                </a:solidFill>
                <a:effectLst/>
                <a:latin typeface="proximabold "/>
              </a:rPr>
              <a:t>$260,736.00 </a:t>
            </a:r>
            <a:r>
              <a:rPr lang="en-US" sz="4000" dirty="0">
                <a:solidFill>
                  <a:srgbClr val="00BA95"/>
                </a:solidFill>
                <a:latin typeface="proximabold "/>
              </a:rPr>
              <a:t>			</a:t>
            </a:r>
            <a:r>
              <a:rPr lang="en-US" sz="4000" b="0" i="0" dirty="0">
                <a:solidFill>
                  <a:srgbClr val="4A5568"/>
                </a:solidFill>
                <a:effectLst/>
                <a:latin typeface="proximabold "/>
              </a:rPr>
              <a:t>Per Hour</a:t>
            </a:r>
          </a:p>
          <a:p>
            <a:r>
              <a:rPr lang="en-US" sz="4000" b="0" i="0" dirty="0">
                <a:solidFill>
                  <a:srgbClr val="00B050"/>
                </a:solidFill>
                <a:effectLst/>
                <a:latin typeface="proximabold "/>
              </a:rPr>
              <a:t>$4,345.60</a:t>
            </a:r>
            <a:r>
              <a:rPr lang="en-US" sz="4000" b="0" i="0" dirty="0">
                <a:solidFill>
                  <a:srgbClr val="00BA95"/>
                </a:solidFill>
                <a:effectLst/>
                <a:latin typeface="proximabold "/>
              </a:rPr>
              <a:t>				</a:t>
            </a:r>
            <a:r>
              <a:rPr lang="en-US" sz="4000" b="0" i="0" dirty="0">
                <a:solidFill>
                  <a:srgbClr val="4A5568"/>
                </a:solidFill>
                <a:effectLst/>
                <a:latin typeface="proximabold "/>
              </a:rPr>
              <a:t>Per Minute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F176116-8C4D-4916-93C4-FCAC10822F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77838" y="71326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32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Tm="16564">
        <p:fade/>
      </p:transition>
    </mc:Choice>
    <mc:Fallback>
      <p:transition advTm="165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E237DD-0FAE-4EF8-9F7D-E3A3C1D32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88" y="49931"/>
            <a:ext cx="12058650" cy="7029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59" y="133474"/>
            <a:ext cx="12561453" cy="1846659"/>
          </a:xfrm>
        </p:spPr>
        <p:txBody>
          <a:bodyPr/>
          <a:lstStyle/>
          <a:p>
            <a:r>
              <a:rPr lang="en-US" dirty="0"/>
              <a:t>How long for Elon Musk</a:t>
            </a:r>
            <a:br>
              <a:rPr lang="en-US" dirty="0"/>
            </a:br>
            <a:r>
              <a:rPr lang="en-US" dirty="0"/>
              <a:t>to earn lifetime income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9B4EBF-9F4A-4339-83B2-F763CEBEF548}"/>
              </a:ext>
            </a:extLst>
          </p:cNvPr>
          <p:cNvSpPr txBox="1"/>
          <p:nvPr/>
        </p:nvSpPr>
        <p:spPr>
          <a:xfrm>
            <a:off x="2679608" y="7348395"/>
            <a:ext cx="106461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https://cew.georgetown.edu/wp-content/uploads/2014/11/collegepayoff-complete.pdf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8D709F-37EB-4F5B-8525-C74F7DCB1001}"/>
              </a:ext>
            </a:extLst>
          </p:cNvPr>
          <p:cNvSpPr txBox="1"/>
          <p:nvPr/>
        </p:nvSpPr>
        <p:spPr>
          <a:xfrm>
            <a:off x="1434403" y="5202794"/>
            <a:ext cx="9671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3.73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Hours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1D2AF8-1D01-47E3-819C-7AB1F578BE5E}"/>
              </a:ext>
            </a:extLst>
          </p:cNvPr>
          <p:cNvSpPr txBox="1"/>
          <p:nvPr/>
        </p:nvSpPr>
        <p:spPr>
          <a:xfrm>
            <a:off x="2822744" y="5204470"/>
            <a:ext cx="9671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5.0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Hours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7AA90-149C-44FF-B4C2-8348F72ECE13}"/>
              </a:ext>
            </a:extLst>
          </p:cNvPr>
          <p:cNvSpPr txBox="1"/>
          <p:nvPr/>
        </p:nvSpPr>
        <p:spPr>
          <a:xfrm>
            <a:off x="4249614" y="5194423"/>
            <a:ext cx="9671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5.93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Hours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C9DF85-8CC3-4781-83F0-A89D9B240E13}"/>
              </a:ext>
            </a:extLst>
          </p:cNvPr>
          <p:cNvSpPr txBox="1"/>
          <p:nvPr/>
        </p:nvSpPr>
        <p:spPr>
          <a:xfrm>
            <a:off x="5637955" y="5196099"/>
            <a:ext cx="9671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6.62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Hours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FBE857-EE40-4A9A-AFAE-1250A62D2800}"/>
              </a:ext>
            </a:extLst>
          </p:cNvPr>
          <p:cNvSpPr txBox="1"/>
          <p:nvPr/>
        </p:nvSpPr>
        <p:spPr>
          <a:xfrm>
            <a:off x="7153607" y="5194422"/>
            <a:ext cx="9671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8.70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2C05EB-CDF3-4C01-9850-9BADCF95F2E0}"/>
              </a:ext>
            </a:extLst>
          </p:cNvPr>
          <p:cNvSpPr txBox="1"/>
          <p:nvPr/>
        </p:nvSpPr>
        <p:spPr>
          <a:xfrm>
            <a:off x="8541948" y="5196098"/>
            <a:ext cx="9671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10.24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B5CDE0-C606-4384-9408-EE337ACBDA3A}"/>
              </a:ext>
            </a:extLst>
          </p:cNvPr>
          <p:cNvSpPr txBox="1"/>
          <p:nvPr/>
        </p:nvSpPr>
        <p:spPr>
          <a:xfrm>
            <a:off x="9968818" y="5186051"/>
            <a:ext cx="9671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12.47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6FA503-E774-488D-A682-F4909A5A83C1}"/>
              </a:ext>
            </a:extLst>
          </p:cNvPr>
          <p:cNvSpPr txBox="1"/>
          <p:nvPr/>
        </p:nvSpPr>
        <p:spPr>
          <a:xfrm>
            <a:off x="11357159" y="5187727"/>
            <a:ext cx="9671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13.99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Hours</a:t>
            </a:r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A7BDD125-09EA-4D02-B31A-2FD0E7A74E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77838" y="71326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26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Tm="50861">
        <p:fade/>
      </p:transition>
    </mc:Choice>
    <mc:Fallback>
      <p:transition advTm="508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372EFCA-FEFB-4487-90F5-A388B2115380}"/>
              </a:ext>
            </a:extLst>
          </p:cNvPr>
          <p:cNvSpPr txBox="1"/>
          <p:nvPr/>
        </p:nvSpPr>
        <p:spPr>
          <a:xfrm>
            <a:off x="0" y="7062809"/>
            <a:ext cx="14480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https://www.abc.net.au/triplej/programs/hack/amazon-boss-jeff-bezos-worth-as-much-as-new-zealand-economy/12481466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1CFFEC-7F4E-48BA-8B01-EA5B07DE4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081" y="668964"/>
            <a:ext cx="10453607" cy="61480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7856" y="161133"/>
            <a:ext cx="9595618" cy="1015663"/>
          </a:xfrm>
        </p:spPr>
        <p:txBody>
          <a:bodyPr/>
          <a:lstStyle/>
          <a:p>
            <a:r>
              <a:rPr lang="en-US" dirty="0"/>
              <a:t>Scale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1F88899-D4F7-4AA2-A1B8-67591A89D8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77838" y="71326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37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Tm="16194">
        <p:fade/>
      </p:transition>
    </mc:Choice>
    <mc:Fallback>
      <p:transition advTm="161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075" y="311327"/>
            <a:ext cx="12561453" cy="1015663"/>
          </a:xfrm>
        </p:spPr>
        <p:txBody>
          <a:bodyPr/>
          <a:lstStyle/>
          <a:p>
            <a:r>
              <a:rPr lang="en-US" dirty="0"/>
              <a:t>What $$ looks like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97D7DC4-F41B-4C64-AB85-80EE728F7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29" y="2234397"/>
            <a:ext cx="253365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17D1BE-D4E7-4E4D-A380-CA29FAE6B28F}"/>
              </a:ext>
            </a:extLst>
          </p:cNvPr>
          <p:cNvSpPr txBox="1"/>
          <p:nvPr/>
        </p:nvSpPr>
        <p:spPr>
          <a:xfrm>
            <a:off x="841551" y="4969214"/>
            <a:ext cx="15198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222222"/>
                </a:solidFill>
                <a:effectLst/>
                <a:latin typeface="zilla slab"/>
              </a:rPr>
              <a:t>$1,000,000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C1293C5C-6B1B-4531-AC5D-4128681E0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753" y="2139619"/>
            <a:ext cx="39243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7966CA-8C09-47B5-94CD-1DCD8D5BF697}"/>
              </a:ext>
            </a:extLst>
          </p:cNvPr>
          <p:cNvSpPr txBox="1"/>
          <p:nvPr/>
        </p:nvSpPr>
        <p:spPr>
          <a:xfrm>
            <a:off x="3403881" y="4969214"/>
            <a:ext cx="16604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222222"/>
                </a:solidFill>
                <a:effectLst/>
                <a:latin typeface="zilla slab"/>
              </a:rPr>
              <a:t>$100,000,000</a:t>
            </a:r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06BF63CA-A48D-4E89-861A-2D93BA5BE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245" y="2358213"/>
            <a:ext cx="542925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4FC65B-208D-44A3-89BE-DB80861DC58A}"/>
              </a:ext>
            </a:extLst>
          </p:cNvPr>
          <p:cNvSpPr txBox="1"/>
          <p:nvPr/>
        </p:nvSpPr>
        <p:spPr>
          <a:xfrm>
            <a:off x="7741245" y="4969214"/>
            <a:ext cx="19217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222222"/>
                </a:solidFill>
                <a:effectLst/>
                <a:latin typeface="zilla slab"/>
              </a:rPr>
              <a:t>A Billion Dollars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72EFCA-FEFB-4487-90F5-A388B2115380}"/>
              </a:ext>
            </a:extLst>
          </p:cNvPr>
          <p:cNvSpPr txBox="1"/>
          <p:nvPr/>
        </p:nvSpPr>
        <p:spPr>
          <a:xfrm>
            <a:off x="-50766" y="6908921"/>
            <a:ext cx="8688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https://www.commoncentsmom.com/what-a-billion-dollars-looks-like/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1148B80A-C64B-4D78-8896-3281838404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177838" y="71326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11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Tm="28942">
        <p:fade/>
      </p:transition>
    </mc:Choice>
    <mc:Fallback>
      <p:transition advTm="289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53C3D04-0CB6-4029-B8C0-3F8A94078E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77838" y="71326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08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Tm="1890">
        <p:fade/>
      </p:transition>
    </mc:Choice>
    <mc:Fallback>
      <p:transition advTm="18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075" y="311327"/>
            <a:ext cx="12561453" cy="1015663"/>
          </a:xfrm>
        </p:spPr>
        <p:txBody>
          <a:bodyPr/>
          <a:lstStyle/>
          <a:p>
            <a:r>
              <a:rPr lang="en-US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691254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B67735-519D-4F24-9FCB-6FF6DD4FC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0" y="274320"/>
            <a:ext cx="9144000" cy="7223759"/>
          </a:xfrm>
          <a:prstGeom prst="rect">
            <a:avLst/>
          </a:prstGeom>
          <a:noFill/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FEA267FF-285B-4904-A09F-D2DBF761A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0560" y="2842090"/>
            <a:ext cx="3840480" cy="533740"/>
          </a:xfrm>
        </p:spPr>
        <p:txBody>
          <a:bodyPr/>
          <a:lstStyle/>
          <a:p>
            <a:r>
              <a:rPr lang="en-US" dirty="0"/>
              <a:t>Distribution of wealth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CFA25C6-BEBD-4793-AA84-B7C5A0A5DA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60560" y="3886200"/>
            <a:ext cx="3840480" cy="500458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4302CB-9987-41E2-B18C-C4154D0C249E}"/>
              </a:ext>
            </a:extLst>
          </p:cNvPr>
          <p:cNvSpPr txBox="1"/>
          <p:nvPr/>
        </p:nvSpPr>
        <p:spPr>
          <a:xfrm>
            <a:off x="369277" y="6786466"/>
            <a:ext cx="690824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https://www.abc.net.au/triplej/programs/hack/amazon-boss-jeff-bezos-worth-as-much-as-new-zealand-economy/12481466</a:t>
            </a:r>
          </a:p>
        </p:txBody>
      </p:sp>
    </p:spTree>
    <p:extLst>
      <p:ext uri="{BB962C8B-B14F-4D97-AF65-F5344CB8AC3E}">
        <p14:creationId xmlns:p14="http://schemas.microsoft.com/office/powerpoint/2010/main" val="1590822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0F43960-9599-4477-8EEC-706E9BB14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06" y="421956"/>
            <a:ext cx="9559594" cy="64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DBDCC9-C8DB-4C3C-A5D1-C6F652A90C21}"/>
              </a:ext>
            </a:extLst>
          </p:cNvPr>
          <p:cNvSpPr txBox="1"/>
          <p:nvPr/>
        </p:nvSpPr>
        <p:spPr>
          <a:xfrm>
            <a:off x="1323870" y="6950334"/>
            <a:ext cx="75990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https://howmuch.net/articles/top-10-data-visualizations-2019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44C8B-3BCF-4818-A0CC-B792212AC5CC}"/>
              </a:ext>
            </a:extLst>
          </p:cNvPr>
          <p:cNvSpPr txBox="1"/>
          <p:nvPr/>
        </p:nvSpPr>
        <p:spPr>
          <a:xfrm>
            <a:off x="10178980" y="1477108"/>
            <a:ext cx="329501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range for a comfortable retirement is</a:t>
            </a:r>
          </a:p>
          <a:p>
            <a:r>
              <a:rPr lang="en-US" dirty="0"/>
              <a:t>$1.5M - $618K</a:t>
            </a:r>
          </a:p>
          <a:p>
            <a:endParaRPr lang="en-US" dirty="0"/>
          </a:p>
          <a:p>
            <a:r>
              <a:rPr lang="en-US" dirty="0"/>
              <a:t>This amount is expected to last you the rest of your life assuming a reasonable withdraw rate</a:t>
            </a:r>
          </a:p>
        </p:txBody>
      </p:sp>
    </p:spTree>
    <p:extLst>
      <p:ext uri="{BB962C8B-B14F-4D97-AF65-F5344CB8AC3E}">
        <p14:creationId xmlns:p14="http://schemas.microsoft.com/office/powerpoint/2010/main" val="684177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ow Much Money do You Need to Live Comfortably in Every State">
            <a:extLst>
              <a:ext uri="{FF2B5EF4-FFF2-40B4-BE49-F238E27FC236}">
                <a16:creationId xmlns:a16="http://schemas.microsoft.com/office/drawing/2014/main" id="{FD7FE7A7-6B8E-4051-8156-55C09170B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66" y="399684"/>
            <a:ext cx="9000585" cy="610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BBCA9C-BE34-4ABD-AC85-E6A2A015E0A7}"/>
              </a:ext>
            </a:extLst>
          </p:cNvPr>
          <p:cNvSpPr txBox="1"/>
          <p:nvPr/>
        </p:nvSpPr>
        <p:spPr>
          <a:xfrm>
            <a:off x="731018" y="6745980"/>
            <a:ext cx="84029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https://howmuch.net/articles/cost-comfortable-living-america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A070BA-D1BF-42F3-B540-1E9B96F53275}"/>
              </a:ext>
            </a:extLst>
          </p:cNvPr>
          <p:cNvSpPr txBox="1"/>
          <p:nvPr/>
        </p:nvSpPr>
        <p:spPr>
          <a:xfrm>
            <a:off x="10178980" y="1477108"/>
            <a:ext cx="329501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range for a comfortable living is </a:t>
            </a:r>
          </a:p>
          <a:p>
            <a:r>
              <a:rPr lang="en-US" dirty="0"/>
              <a:t>$67k - $41.1k</a:t>
            </a:r>
          </a:p>
        </p:txBody>
      </p:sp>
    </p:spTree>
    <p:extLst>
      <p:ext uri="{BB962C8B-B14F-4D97-AF65-F5344CB8AC3E}">
        <p14:creationId xmlns:p14="http://schemas.microsoft.com/office/powerpoint/2010/main" val="1208077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Visualizing Wealth per Capita by Country">
            <a:extLst>
              <a:ext uri="{FF2B5EF4-FFF2-40B4-BE49-F238E27FC236}">
                <a16:creationId xmlns:a16="http://schemas.microsoft.com/office/drawing/2014/main" id="{0CB7A558-F248-44E3-AB2B-7091A9D6E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997" y="635294"/>
            <a:ext cx="10238012" cy="576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DBFBBD-E257-405E-8EAD-94214B9C2E68}"/>
              </a:ext>
            </a:extLst>
          </p:cNvPr>
          <p:cNvSpPr txBox="1"/>
          <p:nvPr/>
        </p:nvSpPr>
        <p:spPr>
          <a:xfrm>
            <a:off x="720969" y="6604543"/>
            <a:ext cx="69082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https://howmuch.net/articles/wealth-per-adult-world-2019</a:t>
            </a:r>
          </a:p>
        </p:txBody>
      </p:sp>
    </p:spTree>
    <p:extLst>
      <p:ext uri="{BB962C8B-B14F-4D97-AF65-F5344CB8AC3E}">
        <p14:creationId xmlns:p14="http://schemas.microsoft.com/office/powerpoint/2010/main" val="146481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Amount of Money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0B062-3E51-41F4-AB04-7956805AB1CF}"/>
              </a:ext>
            </a:extLst>
          </p:cNvPr>
          <p:cNvSpPr txBox="1"/>
          <p:nvPr/>
        </p:nvSpPr>
        <p:spPr>
          <a:xfrm>
            <a:off x="813915" y="2190541"/>
            <a:ext cx="12561453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2800" b="0" i="0" dirty="0">
                <a:solidFill>
                  <a:srgbClr val="111111"/>
                </a:solidFill>
                <a:effectLst/>
                <a:latin typeface="SourceSansPro"/>
              </a:rPr>
              <a:t>As of 2021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111111"/>
                </a:solidFill>
                <a:effectLst/>
                <a:latin typeface="SourceSansPro"/>
              </a:rPr>
              <a:t>There is approximately US $40 Trillion (40,000 billion) in circulation </a:t>
            </a:r>
            <a:br>
              <a:rPr lang="en-US" sz="2800" dirty="0">
                <a:solidFill>
                  <a:srgbClr val="111111"/>
                </a:solidFill>
                <a:latin typeface="SourceSansPro"/>
              </a:rPr>
            </a:br>
            <a:r>
              <a:rPr lang="en-US" sz="2800" b="0" i="0" dirty="0">
                <a:solidFill>
                  <a:srgbClr val="111111"/>
                </a:solidFill>
                <a:effectLst/>
                <a:latin typeface="SourceSansPro"/>
              </a:rPr>
              <a:t>(Physical money + saving and checking accounts)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11111"/>
                </a:solidFill>
                <a:latin typeface="SourceSansPro"/>
              </a:rPr>
              <a:t>Money in the form of investments exceeds $1.3 quadrillion (1,300,000 billion)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11111"/>
                </a:solidFill>
                <a:latin typeface="SourceSansPro"/>
              </a:rPr>
              <a:t>Total = 1,340,000 billion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47BDEF-81DA-4B54-9238-AF82F7B4B13B}"/>
              </a:ext>
            </a:extLst>
          </p:cNvPr>
          <p:cNvSpPr txBox="1"/>
          <p:nvPr/>
        </p:nvSpPr>
        <p:spPr>
          <a:xfrm>
            <a:off x="715710" y="7130036"/>
            <a:ext cx="690927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https://www.rankred.com/how-much-money-is-there-in-the-world/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6C4794A-175B-4DC5-802D-C376C0D29B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77838" y="71326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48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Tm="17448">
        <p:fade/>
      </p:transition>
    </mc:Choice>
    <mc:Fallback>
      <p:transition advTm="174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0B062-3E51-41F4-AB04-7956805AB1CF}"/>
              </a:ext>
            </a:extLst>
          </p:cNvPr>
          <p:cNvSpPr txBox="1"/>
          <p:nvPr/>
        </p:nvSpPr>
        <p:spPr>
          <a:xfrm>
            <a:off x="813916" y="2190541"/>
            <a:ext cx="11404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As of 2021</a:t>
            </a:r>
          </a:p>
          <a:p>
            <a:pPr marL="852192" lvl="1" indent="-342900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There are 7.9 billion people on Earth</a:t>
            </a:r>
          </a:p>
          <a:p>
            <a:pPr marL="852192" lvl="1" indent="-3429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1111"/>
                </a:solidFill>
                <a:latin typeface="SourceSansPro"/>
              </a:rPr>
              <a:t>If money were evenly distributed, each person would get (1.34q / 7.9b) ~$170K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47BDEF-81DA-4B54-9238-AF82F7B4B13B}"/>
              </a:ext>
            </a:extLst>
          </p:cNvPr>
          <p:cNvSpPr txBox="1"/>
          <p:nvPr/>
        </p:nvSpPr>
        <p:spPr>
          <a:xfrm>
            <a:off x="715710" y="7130036"/>
            <a:ext cx="690927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https://www.rankred.com/how-much-money-is-there-in-the-world/</a:t>
            </a:r>
          </a:p>
        </p:txBody>
      </p:sp>
    </p:spTree>
    <p:extLst>
      <p:ext uri="{BB962C8B-B14F-4D97-AF65-F5344CB8AC3E}">
        <p14:creationId xmlns:p14="http://schemas.microsoft.com/office/powerpoint/2010/main" val="2704963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075" y="311327"/>
            <a:ext cx="12561453" cy="1015663"/>
          </a:xfrm>
        </p:spPr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55F7E1-95CD-4A0F-B30D-1DF08950A422}"/>
              </a:ext>
            </a:extLst>
          </p:cNvPr>
          <p:cNvSpPr txBox="1"/>
          <p:nvPr/>
        </p:nvSpPr>
        <p:spPr>
          <a:xfrm>
            <a:off x="1042516" y="1957178"/>
            <a:ext cx="119299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ds</a:t>
            </a:r>
          </a:p>
        </p:txBody>
      </p:sp>
    </p:spTree>
    <p:extLst>
      <p:ext uri="{BB962C8B-B14F-4D97-AF65-F5344CB8AC3E}">
        <p14:creationId xmlns:p14="http://schemas.microsoft.com/office/powerpoint/2010/main" val="1137568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892" y="290694"/>
            <a:ext cx="12561453" cy="1015663"/>
          </a:xfrm>
        </p:spPr>
        <p:txBody>
          <a:bodyPr/>
          <a:lstStyle/>
          <a:p>
            <a:r>
              <a:rPr lang="en-US" dirty="0"/>
              <a:t>Distribution of wealth by Countries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13D6B-11E0-40B4-839A-23928862254C}"/>
              </a:ext>
            </a:extLst>
          </p:cNvPr>
          <p:cNvSpPr txBox="1"/>
          <p:nvPr/>
        </p:nvSpPr>
        <p:spPr>
          <a:xfrm>
            <a:off x="593892" y="1340325"/>
            <a:ext cx="690927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fontAlgn="base"/>
            <a:r>
              <a:rPr lang="en-US" b="0" i="0" u="sng" dirty="0">
                <a:solidFill>
                  <a:srgbClr val="111111"/>
                </a:solidFill>
                <a:effectLst/>
                <a:latin typeface="SourceSansPro"/>
              </a:rPr>
              <a:t>  Rank	Country		GDP				% of total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1	United States		$19.485 trillion	24.08%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2	China			$12.238 trillion	15.12%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3	Japan			$4.872 trillion		6.02%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4	Germany			$3.693 trillion		4.56%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5	India			$2.651 trillion		3.28%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6	United Kingdom	$2.638 trillion		3.26%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7	France			$2.583 trillion		3.19%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8	Brazil			$2.054 trillion		2.54%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9	Italy				$1.944 trillion		2.40%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10	Canada			$1.647 trillion		2.04%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11	Russia			$1.578 trillion		1.95%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12	South Korea		$1.531 trillion		1.89%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13	Australia			$1.323 trillion		1.64%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14	Spain			$1.314 trillion		1.62%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15	Mexico			$1.151 trillion		1.42%</a:t>
            </a:r>
            <a:b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…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190	Tuvalu			$40 million		0.00%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640BA66-9DC7-421D-895D-8B45F7A35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669" y="1334687"/>
            <a:ext cx="5251393" cy="54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ACB0BC9E-9DB4-41E4-A1CC-9AD80629EF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177838" y="71326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18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Tm="31728">
        <p:fade/>
      </p:transition>
    </mc:Choice>
    <mc:Fallback>
      <p:transition advTm="317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075" y="221595"/>
            <a:ext cx="12561453" cy="1015663"/>
          </a:xfrm>
        </p:spPr>
        <p:txBody>
          <a:bodyPr/>
          <a:lstStyle/>
          <a:p>
            <a:r>
              <a:rPr lang="en-US" dirty="0"/>
              <a:t>GDP per Capita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6A8620-DA60-4AB8-80D6-8871979690E4}"/>
              </a:ext>
            </a:extLst>
          </p:cNvPr>
          <p:cNvSpPr txBox="1"/>
          <p:nvPr/>
        </p:nvSpPr>
        <p:spPr>
          <a:xfrm>
            <a:off x="413769" y="1316053"/>
            <a:ext cx="10742064" cy="557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Rank	Country				GDP		Population	GDP per Capita</a:t>
            </a:r>
          </a:p>
          <a:p>
            <a:r>
              <a:rPr lang="en-US" sz="1600" dirty="0"/>
              <a:t>1		Luxembourg			$62.32 billion	591,910		$105,280</a:t>
            </a:r>
          </a:p>
          <a:p>
            <a:r>
              <a:rPr lang="en-US" sz="1600" dirty="0"/>
              <a:t>2		Macao				$50.36 billion	622,585		$80,890</a:t>
            </a:r>
          </a:p>
          <a:p>
            <a:r>
              <a:rPr lang="en-US" sz="1600" dirty="0"/>
              <a:t>3		Switzerland			$679 billion	8,455,804		$80,296</a:t>
            </a:r>
          </a:p>
          <a:p>
            <a:r>
              <a:rPr lang="en-US" sz="1600" dirty="0"/>
              <a:t>4		Norway				$399 billion	5,296,326		$75,428</a:t>
            </a:r>
          </a:p>
          <a:p>
            <a:r>
              <a:rPr lang="en-US" sz="1600" dirty="0"/>
              <a:t>5		Iceland				$24.49 billion	334,393		$73,233</a:t>
            </a:r>
          </a:p>
          <a:p>
            <a:r>
              <a:rPr lang="en-US" sz="1600" dirty="0"/>
              <a:t>6		Ireland				$331 billion	4,753,279		$69,727</a:t>
            </a:r>
          </a:p>
          <a:p>
            <a:r>
              <a:rPr lang="en-US" sz="1600" dirty="0"/>
              <a:t>7		Qatar				$167 billion	2,724,728		$61,264</a:t>
            </a:r>
          </a:p>
          <a:p>
            <a:r>
              <a:rPr lang="en-US" sz="1600" b="1" dirty="0"/>
              <a:t>8		United States			$19.48 trillion	325,084,756	$59,939</a:t>
            </a:r>
          </a:p>
          <a:p>
            <a:r>
              <a:rPr lang="en-US" sz="1600" dirty="0"/>
              <a:t>9		Denmark				$330 billion	5,732,274		$57,545</a:t>
            </a:r>
          </a:p>
          <a:p>
            <a:r>
              <a:rPr lang="en-US" sz="1600" dirty="0"/>
              <a:t>10		Singapore				$324 billion	5,708,041		$56,746</a:t>
            </a:r>
          </a:p>
          <a:p>
            <a:r>
              <a:rPr lang="en-US" sz="1600" dirty="0"/>
              <a:t>180		Micronesia				$336 million	532,899		$631</a:t>
            </a:r>
          </a:p>
          <a:p>
            <a:r>
              <a:rPr lang="en-US" sz="1600" dirty="0"/>
              <a:t>181		Togo					$4.76 billion	7,698,474		$618</a:t>
            </a:r>
          </a:p>
          <a:p>
            <a:r>
              <a:rPr lang="en-US" sz="1600" dirty="0"/>
              <a:t>182		Afghanistan			$19.54 billion	36,296,113		$538</a:t>
            </a:r>
          </a:p>
          <a:p>
            <a:r>
              <a:rPr lang="en-US" sz="1600" dirty="0"/>
              <a:t>183		Sierra Leone			$3.78 billion	7,488,423		$504</a:t>
            </a:r>
          </a:p>
          <a:p>
            <a:r>
              <a:rPr lang="en-US" sz="1600" dirty="0"/>
              <a:t>184		DR Congo				$37.64 billion	81,398,764		$462</a:t>
            </a:r>
          </a:p>
          <a:p>
            <a:r>
              <a:rPr lang="en-US" sz="1600" dirty="0"/>
              <a:t>185		Madagascar			$11.50 billion	25,570,512		$450</a:t>
            </a:r>
          </a:p>
          <a:p>
            <a:r>
              <a:rPr lang="en-US" sz="1600" dirty="0"/>
              <a:t>186		Mozambique			$12.65 billion	28,649,018		$441</a:t>
            </a:r>
          </a:p>
          <a:p>
            <a:r>
              <a:rPr lang="en-US" sz="1600" dirty="0"/>
              <a:t>187		Central African Republic	$1.95 billion	4,596,023		$424</a:t>
            </a:r>
          </a:p>
          <a:p>
            <a:r>
              <a:rPr lang="en-US" sz="1600" dirty="0"/>
              <a:t>188		Niger					$8.12 billion	21,602,382		$376</a:t>
            </a:r>
          </a:p>
          <a:p>
            <a:r>
              <a:rPr lang="en-US" sz="1600" dirty="0"/>
              <a:t>189		Malawi				$6.30 billion	17,670,196		$357</a:t>
            </a:r>
          </a:p>
          <a:p>
            <a:r>
              <a:rPr lang="en-US" sz="1600" dirty="0"/>
              <a:t>190		Burundi				$3.17 billion	10,827,019		$293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0FD9145-8CF0-44F8-8C95-35C2CCF7B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632" y="1899138"/>
            <a:ext cx="5833627" cy="53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3308F6FA-7664-4006-B8C8-46717845C6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77838" y="71326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31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Tm="22324">
        <p:fade/>
      </p:transition>
    </mc:Choice>
    <mc:Fallback>
      <p:transition advTm="223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67374-6ABC-4D12-9E55-EA7430F33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413" y="1708218"/>
            <a:ext cx="8304754" cy="53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382" y="535436"/>
            <a:ext cx="12561453" cy="1015663"/>
          </a:xfrm>
        </p:spPr>
        <p:txBody>
          <a:bodyPr/>
          <a:lstStyle/>
          <a:p>
            <a:r>
              <a:rPr lang="en-US" dirty="0"/>
              <a:t>Richest people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0B062-3E51-41F4-AB04-7956805AB1CF}"/>
              </a:ext>
            </a:extLst>
          </p:cNvPr>
          <p:cNvSpPr txBox="1"/>
          <p:nvPr/>
        </p:nvSpPr>
        <p:spPr>
          <a:xfrm>
            <a:off x="452409" y="2993351"/>
            <a:ext cx="112174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2400" b="0" i="0" dirty="0">
                <a:solidFill>
                  <a:srgbClr val="111111"/>
                </a:solidFill>
                <a:effectLst/>
                <a:latin typeface="SourceSansPro"/>
              </a:rPr>
              <a:t>As of 2021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11111"/>
                </a:solidFill>
                <a:effectLst/>
                <a:latin typeface="SourceSansPro"/>
              </a:rPr>
              <a:t>There are 7.9 billion people on Earth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11111"/>
                </a:solidFill>
                <a:effectLst/>
                <a:latin typeface="SourceSansPro"/>
              </a:rPr>
              <a:t>There are 2,755 billionaires on Earth</a:t>
            </a:r>
            <a:endParaRPr lang="en-US" sz="2400" dirty="0">
              <a:solidFill>
                <a:srgbClr val="111111"/>
              </a:solidFill>
              <a:latin typeface="SourceSansPro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11111"/>
                </a:solidFill>
                <a:effectLst/>
                <a:latin typeface="SourceSansPro"/>
              </a:rPr>
              <a:t>Estimated total net worth of $13.1 trillion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11111"/>
                </a:solidFill>
                <a:effectLst/>
                <a:latin typeface="SourceSansPro"/>
              </a:rPr>
              <a:t>The top 10 wealthiest people in the  account for </a:t>
            </a:r>
            <a:br>
              <a:rPr lang="en-US" sz="2400" b="0" i="0" dirty="0">
                <a:solidFill>
                  <a:srgbClr val="111111"/>
                </a:solidFill>
                <a:effectLst/>
                <a:latin typeface="SourceSansPro"/>
              </a:rPr>
            </a:br>
            <a:r>
              <a:rPr lang="en-US" sz="2400" b="0" i="0" dirty="0">
                <a:solidFill>
                  <a:srgbClr val="111111"/>
                </a:solidFill>
                <a:effectLst/>
                <a:latin typeface="SourceSansPro"/>
              </a:rPr>
              <a:t>$1,153 billion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SourceSansPro"/>
              </a:rPr>
              <a:t>~0.36% of billionaires account for 8.8% of this total</a:t>
            </a:r>
            <a:endParaRPr lang="en-US" sz="24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253B5B3-D4D1-4DF9-8A94-CDD0D7D694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77838" y="71326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23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Tm="30946">
        <p:fade/>
      </p:transition>
    </mc:Choice>
    <mc:Fallback>
      <p:transition advTm="309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Richest people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0B062-3E51-41F4-AB04-7956805AB1CF}"/>
              </a:ext>
            </a:extLst>
          </p:cNvPr>
          <p:cNvSpPr txBox="1"/>
          <p:nvPr/>
        </p:nvSpPr>
        <p:spPr>
          <a:xfrm>
            <a:off x="813916" y="2190541"/>
            <a:ext cx="5249325" cy="385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   Elon Musk 			$214 billion</a:t>
            </a:r>
            <a:endParaRPr lang="en-US" sz="1800" b="1" i="0" u="none" strike="noStrike" dirty="0">
              <a:solidFill>
                <a:srgbClr val="111111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   Jeff Bezos 			$192 billion</a:t>
            </a:r>
            <a:endParaRPr lang="en-US" sz="1800" b="1" i="0" u="none" strike="noStrike" dirty="0">
              <a:solidFill>
                <a:srgbClr val="111111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   Bernard </a:t>
            </a:r>
            <a:r>
              <a:rPr lang="en-US" sz="1800" b="0" i="0" u="none" strike="noStrike" dirty="0" err="1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Arnault</a:t>
            </a:r>
            <a:r>
              <a:rPr lang="en-US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 		$157 billion</a:t>
            </a:r>
            <a:endParaRPr lang="en-US" sz="1800" b="1" i="0" u="none" strike="noStrike" dirty="0">
              <a:solidFill>
                <a:srgbClr val="111111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   Bill Gates 			$127 billion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   Larry Page 		$124 billion</a:t>
            </a:r>
            <a:endParaRPr lang="en-US" sz="1800" b="1" i="0" u="none" strike="noStrike" dirty="0">
              <a:solidFill>
                <a:srgbClr val="111111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   Mark Zuckerberg	$123 billion</a:t>
            </a:r>
            <a:endParaRPr lang="en-US" sz="1800" b="1" i="0" u="none" strike="noStrike" dirty="0">
              <a:solidFill>
                <a:srgbClr val="111111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   Sergey Brin 		$120 billion</a:t>
            </a:r>
            <a:endParaRPr lang="en-US" sz="1800" b="1" i="0" u="none" strike="noStrike" dirty="0">
              <a:solidFill>
                <a:srgbClr val="111111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   Larry Ellison 		$107 billion</a:t>
            </a:r>
            <a:endParaRPr lang="en-US" sz="1800" b="1" i="0" u="none" strike="noStrike" dirty="0">
              <a:solidFill>
                <a:srgbClr val="111111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   Steve Ballmer		$106 billion</a:t>
            </a:r>
            <a:endParaRPr lang="en-US" sz="1800" b="1" dirty="0">
              <a:solidFill>
                <a:srgbClr val="111111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 Warren Buffett 		$103 billion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111111"/>
                </a:solidFill>
                <a:latin typeface="Arial" panose="020B0604020202020204" pitchFamily="34" charset="0"/>
              </a:rPr>
              <a:t>…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111111"/>
                </a:solidFill>
                <a:latin typeface="Arial" panose="020B0604020202020204" pitchFamily="34" charset="0"/>
              </a:rPr>
              <a:t>400. Yu </a:t>
            </a:r>
            <a:r>
              <a:rPr lang="en-US" sz="1800" dirty="0" err="1">
                <a:solidFill>
                  <a:srgbClr val="111111"/>
                </a:solidFill>
                <a:latin typeface="Arial" panose="020B0604020202020204" pitchFamily="34" charset="0"/>
              </a:rPr>
              <a:t>Renrong</a:t>
            </a:r>
            <a:r>
              <a:rPr lang="en-US" sz="1800" dirty="0">
                <a:solidFill>
                  <a:srgbClr val="111111"/>
                </a:solidFill>
                <a:latin typeface="Arial" panose="020B0604020202020204" pitchFamily="34" charset="0"/>
              </a:rPr>
              <a:t>          	$6.85 billion</a:t>
            </a:r>
            <a:br>
              <a:rPr lang="en-US" sz="1800" dirty="0">
                <a:solidFill>
                  <a:srgbClr val="111111"/>
                </a:solidFill>
                <a:latin typeface="Arial" panose="020B0604020202020204" pitchFamily="34" charset="0"/>
              </a:rPr>
            </a:br>
            <a:r>
              <a:rPr lang="en-US" sz="1800" dirty="0">
                <a:solidFill>
                  <a:srgbClr val="FF0000"/>
                </a:solidFill>
                <a:latin typeface="Arial" panose="020B0604020202020204" pitchFamily="34" charset="0"/>
              </a:rPr>
              <a:t>Average Person              $170k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111111"/>
                </a:solidFill>
                <a:latin typeface="Arial" panose="020B0604020202020204" pitchFamily="34" charset="0"/>
              </a:rPr>
              <a:t>As of October 7, 2021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4B4FA3B-0D7D-4000-B1C6-932CF3EDB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425" y="1123519"/>
            <a:ext cx="4842811" cy="299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6BA4D8D-FB78-4FA2-975F-0665DFFA9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091" y="4206190"/>
            <a:ext cx="4637755" cy="286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A3244C9F-A060-428E-A4F9-25B03CB3A9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177838" y="71326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Tm="53926">
        <p:fade/>
      </p:transition>
    </mc:Choice>
    <mc:Fallback>
      <p:transition advTm="539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Billionaires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0B062-3E51-41F4-AB04-7956805AB1CF}"/>
              </a:ext>
            </a:extLst>
          </p:cNvPr>
          <p:cNvSpPr txBox="1"/>
          <p:nvPr/>
        </p:nvSpPr>
        <p:spPr>
          <a:xfrm>
            <a:off x="813916" y="2190541"/>
            <a:ext cx="114048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If the 2,755 billionaires were a country, the combined $13.1 trillion would rank #2 </a:t>
            </a:r>
          </a:p>
          <a:p>
            <a:pPr fontAlgn="base"/>
            <a:endParaRPr lang="en-US" b="0" i="0" dirty="0">
              <a:solidFill>
                <a:srgbClr val="111111"/>
              </a:solidFill>
              <a:effectLst/>
              <a:latin typeface="SourceSansPro"/>
            </a:endParaRPr>
          </a:p>
          <a:p>
            <a:pPr marL="966492" lvl="1" indent="-457200" fontAlgn="base">
              <a:buAutoNum type="arabicPlain"/>
            </a:pP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United States		$19.485 trillion</a:t>
            </a:r>
          </a:p>
          <a:p>
            <a:pPr lvl="1" fontAlgn="base"/>
            <a:r>
              <a:rPr lang="en-US" b="1" i="0" dirty="0">
                <a:solidFill>
                  <a:srgbClr val="00B050"/>
                </a:solidFill>
                <a:effectLst/>
                <a:latin typeface="SourceSansPro"/>
              </a:rPr>
              <a:t>        Billionaires                $13.1 trillion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2	China			$12.238 trillion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3	Japan			$4.872 trillion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4	Germany			$3.693 trillion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5	India			$2.651 trillion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B135FCE-DA9B-4F19-813B-40373A0BCD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77838" y="71326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00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Tm="12432">
        <p:fade/>
      </p:transition>
    </mc:Choice>
    <mc:Fallback>
      <p:transition advTm="124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Billionaires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0B062-3E51-41F4-AB04-7956805AB1CF}"/>
              </a:ext>
            </a:extLst>
          </p:cNvPr>
          <p:cNvSpPr txBox="1"/>
          <p:nvPr/>
        </p:nvSpPr>
        <p:spPr>
          <a:xfrm>
            <a:off x="813916" y="2190541"/>
            <a:ext cx="114048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If the top 10 billionaires were a country, the combined $1,153 billion would rank #15 </a:t>
            </a:r>
          </a:p>
          <a:p>
            <a:pPr fontAlgn="base"/>
            <a:endParaRPr lang="en-US" b="0" i="0" dirty="0">
              <a:solidFill>
                <a:srgbClr val="111111"/>
              </a:solidFill>
              <a:effectLst/>
              <a:latin typeface="SourceSansPro"/>
            </a:endParaRP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10	Canada		$1.647 trillion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11	Russia		$1.578 trillion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12	South Korea	$1.531 trillion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13	Australia		$1.323 trillion</a:t>
            </a:r>
          </a:p>
          <a:p>
            <a:pPr marL="966492" lvl="1" indent="-457200" fontAlgn="base">
              <a:buAutoNum type="arabicPlain" startAt="14"/>
            </a:pP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 Spain		$1.314 trillion</a:t>
            </a:r>
          </a:p>
          <a:p>
            <a:pPr lvl="1" fontAlgn="base"/>
            <a:r>
              <a:rPr lang="en-US" b="1" i="0" dirty="0">
                <a:solidFill>
                  <a:srgbClr val="00B050"/>
                </a:solidFill>
                <a:effectLst/>
                <a:latin typeface="SourceSansPro"/>
              </a:rPr>
              <a:t>         Billionaires      $1.153 trillion</a:t>
            </a:r>
            <a:endParaRPr lang="en-US" b="0" i="0" dirty="0">
              <a:solidFill>
                <a:srgbClr val="111111"/>
              </a:solidFill>
              <a:effectLst/>
              <a:latin typeface="SourceSansPro"/>
            </a:endParaRP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15	Mexico		$1.151 trillion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72564D4-D0F1-4CBB-BF7E-AD070E6F19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77838" y="71326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50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Tm="11503">
        <p:fade/>
      </p:transition>
    </mc:Choice>
    <mc:Fallback>
      <p:transition advTm="115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Richest Person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0B062-3E51-41F4-AB04-7956805AB1CF}"/>
              </a:ext>
            </a:extLst>
          </p:cNvPr>
          <p:cNvSpPr txBox="1"/>
          <p:nvPr/>
        </p:nvSpPr>
        <p:spPr>
          <a:xfrm>
            <a:off x="813916" y="2190541"/>
            <a:ext cx="114048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If the richest person were a country, $214 billion would rank #48  </a:t>
            </a:r>
          </a:p>
          <a:p>
            <a:pPr fontAlgn="base"/>
            <a:endParaRPr lang="en-US" b="0" i="0" dirty="0">
              <a:solidFill>
                <a:srgbClr val="111111"/>
              </a:solidFill>
              <a:effectLst/>
              <a:latin typeface="SourceSansPro"/>
            </a:endParaRP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45	Vietnam			$224 billion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46	Portugal			$219 billion</a:t>
            </a:r>
          </a:p>
          <a:p>
            <a:pPr marL="966492" lvl="1" indent="-457200" fontAlgn="base">
              <a:buAutoNum type="arabicPlain" startAt="47"/>
            </a:pP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 Czech Republic	$216 billion</a:t>
            </a:r>
          </a:p>
          <a:p>
            <a:pPr lvl="1" fontAlgn="base"/>
            <a:r>
              <a:rPr lang="en-US" b="1" i="0" dirty="0">
                <a:solidFill>
                  <a:srgbClr val="00B050"/>
                </a:solidFill>
                <a:effectLst/>
                <a:latin typeface="SourceSansPro"/>
              </a:rPr>
              <a:t>	Elon Musk      		$214 billion</a:t>
            </a:r>
            <a:endParaRPr lang="en-US" b="0" i="0" dirty="0">
              <a:solidFill>
                <a:srgbClr val="111111"/>
              </a:solidFill>
              <a:effectLst/>
              <a:latin typeface="SourceSansPro"/>
            </a:endParaRP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48	Romania			$212 billion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49	Peru				$211 billion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50	New Zealand		$204 billion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EC44B2F-4D3B-44FC-A592-FE605A005B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77838" y="71326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43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Tm="11132">
        <p:fade/>
      </p:transition>
    </mc:Choice>
    <mc:Fallback>
      <p:transition advTm="111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SU Palette 2016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3246A4"/>
      </a:hlink>
      <a:folHlink>
        <a:srgbClr val="6B15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7466</TotalTime>
  <Words>1297</Words>
  <Application>Microsoft Office PowerPoint</Application>
  <PresentationFormat>Custom</PresentationFormat>
  <Paragraphs>145</Paragraphs>
  <Slides>21</Slides>
  <Notes>4</Notes>
  <HiddenSlides>0</HiddenSlides>
  <MMClips>14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Franklin Gothic Book</vt:lpstr>
      <vt:lpstr>proximabold </vt:lpstr>
      <vt:lpstr>SourceSansPro</vt:lpstr>
      <vt:lpstr>Whitney</vt:lpstr>
      <vt:lpstr>zilla slab</vt:lpstr>
      <vt:lpstr>Office Theme</vt:lpstr>
      <vt:lpstr>PowerPoint Presentation</vt:lpstr>
      <vt:lpstr>Total Amount of Money</vt:lpstr>
      <vt:lpstr>Distribution of wealth by Countries</vt:lpstr>
      <vt:lpstr>GDP per Capita</vt:lpstr>
      <vt:lpstr>Richest people</vt:lpstr>
      <vt:lpstr>Richest people</vt:lpstr>
      <vt:lpstr>All Billionaires</vt:lpstr>
      <vt:lpstr>Top 10 Billionaires</vt:lpstr>
      <vt:lpstr>Richest Person</vt:lpstr>
      <vt:lpstr>Elon Musk’s earning rate</vt:lpstr>
      <vt:lpstr>How long for Elon Musk to earn lifetime income</vt:lpstr>
      <vt:lpstr>Scale</vt:lpstr>
      <vt:lpstr>What $$ looks like</vt:lpstr>
      <vt:lpstr>PowerPoint Presentation</vt:lpstr>
      <vt:lpstr>Backup Slides</vt:lpstr>
      <vt:lpstr>Distribution of wealth</vt:lpstr>
      <vt:lpstr>PowerPoint Presentation</vt:lpstr>
      <vt:lpstr>PowerPoint Presentation</vt:lpstr>
      <vt:lpstr>PowerPoint Presentation</vt:lpstr>
      <vt:lpstr>Averages</vt:lpstr>
      <vt:lpstr>Title</vt:lpstr>
    </vt:vector>
  </TitlesOfParts>
  <Company>Colorado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 Curtis</dc:creator>
  <cp:lastModifiedBy>Brent Staab</cp:lastModifiedBy>
  <cp:revision>181</cp:revision>
  <dcterms:created xsi:type="dcterms:W3CDTF">2015-06-30T23:05:53Z</dcterms:created>
  <dcterms:modified xsi:type="dcterms:W3CDTF">2021-12-01T03:30:16Z</dcterms:modified>
</cp:coreProperties>
</file>